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732" r:id="rId2"/>
    <p:sldId id="256" r:id="rId3"/>
    <p:sldId id="850" r:id="rId4"/>
    <p:sldId id="848" r:id="rId5"/>
    <p:sldId id="845" r:id="rId6"/>
    <p:sldId id="849" r:id="rId7"/>
    <p:sldId id="855" r:id="rId8"/>
    <p:sldId id="798" r:id="rId9"/>
    <p:sldId id="857" r:id="rId10"/>
    <p:sldId id="812" r:id="rId11"/>
    <p:sldId id="852" r:id="rId1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pos="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822" y="54"/>
      </p:cViewPr>
      <p:guideLst>
        <p:guide orient="horz" pos="576"/>
        <p:guide pos="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287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268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F5CF165-3A97-4C72-883E-2DBE02977F5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4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0948F43-248E-4882-8B65-23F6C3A4A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44E86-26EC-4977-8450-6ABE0A6EC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801F8-4B03-4252-8C2E-00F276C8D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080DB-4F8C-47F3-9E8C-0FE3DC625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6927-F981-4365-9121-23709A812C29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ACC23-9847-4A07-9676-FE4FC0066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CF204-9EB8-4FFF-AF5A-41F12BA95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DC1C6-7913-41B2-B057-3F7B90418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31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8E125-08E6-40FE-B417-D2DC01521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405D54-59FA-4EBF-914B-686507273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09ADE-7D74-42E6-81DC-E038296C0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6927-F981-4365-9121-23709A812C29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8B46D-88BA-4CA5-ABF7-332F56475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61A1B-794B-4EE7-8CFC-1F67A04E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DC1C6-7913-41B2-B057-3F7B90418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9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CBD65B-63EF-4BF9-91A7-0566E909DE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18209-0B2D-48AA-940E-D944E26B9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42DC4-ADEB-4439-9A68-6FE939057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6927-F981-4365-9121-23709A812C29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6DB5B-67F6-46CE-AA75-3A61FF0C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359B3-EE3F-4E22-8FA3-42A7F73B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DC1C6-7913-41B2-B057-3F7B90418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39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B1EA5-1D94-4E9A-A289-8B5C2B232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CFCF8-1EB4-4245-8D86-82DA8FDAF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B4DC6-6914-48A5-9812-AA1487485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6927-F981-4365-9121-23709A812C29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64906-6958-455F-B860-364EB8418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8F047-DEFA-4382-AEB1-9B450F8FE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DC1C6-7913-41B2-B057-3F7B90418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FE348-4CB7-4155-88C3-BE129CDA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74E9F-E3F5-403A-8619-52D2EB988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B95A2-EDCC-4F2E-9082-49053C638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6927-F981-4365-9121-23709A812C29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6A1C1-C8DE-4265-82EB-F4A80B171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33DD5-C6D4-49FE-9D3D-4FD1F982B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DC1C6-7913-41B2-B057-3F7B90418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7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B58C6-9A45-4574-91FA-E0357E4D8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AF1C2-46EA-47F9-B93B-EEE17474B5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72E100-E9A3-433D-BC49-0CA34ABBE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7A8C5-EBF5-4058-8CA4-E168DC686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6927-F981-4365-9121-23709A812C29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A1989-E319-49FF-8003-0644CA1AE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726D2-9B81-4900-B840-B2C4D9BD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DC1C6-7913-41B2-B057-3F7B90418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2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1F5FE-22E1-454E-BA96-CDF7C06AA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B8203-152A-467C-9F01-C0F9F4D22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21B70-6876-4277-A5F5-85E5ACE06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C3F17-87C7-498F-B024-5660B10B3E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5E0EFA-0FF4-4151-A5AB-ED89393FB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99F66E-845C-4A4D-AEB8-2F7BD35E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6927-F981-4365-9121-23709A812C29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5F6643-76F7-465F-814D-D622E6C0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5F9BC8-2612-42C5-9079-BB5C0E3D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DC1C6-7913-41B2-B057-3F7B90418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9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A698F-0996-47C3-AE9F-8B8A5C8D2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EA284-2072-4CA7-8033-A3F0F2E69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6927-F981-4365-9121-23709A812C29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41F974-42CE-43EB-BAFF-187988C5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CAE36-F4EC-4E0E-B44E-9EA69A7B5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DC1C6-7913-41B2-B057-3F7B90418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5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AD5FA-1B5B-4FCD-ACC6-2F2227F7C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6927-F981-4365-9121-23709A812C29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41084-718D-4D1C-8B29-D5340A320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2AA74-C839-49AF-8FD9-6DFB64358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DC1C6-7913-41B2-B057-3F7B90418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10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37B55-E177-4975-8D40-BD1BD8150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C5D31-8A96-4286-BA8E-96CA505F5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DA752-867F-47E3-AB4C-E608B5552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09D80-5326-44B5-B908-AF8969970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6927-F981-4365-9121-23709A812C29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1BBE49-A8A2-4633-A951-11E693FE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EEABB-74BF-40CA-8547-B0BA526B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DC1C6-7913-41B2-B057-3F7B90418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73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9EBD-CC15-48BC-91E9-ADF9C1DF9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3971C4-1A7C-47E1-A75C-28B2161808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0C09C-7B4B-4AD1-B487-25175BA45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41B60-330A-4A19-9471-6287A675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6927-F981-4365-9121-23709A812C29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AFB24-D5BB-4E80-B466-991728CD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1C467-43B1-49CE-857E-ADBD148AC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DC1C6-7913-41B2-B057-3F7B90418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0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256A9B-32D3-4F64-B1B5-45A953879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39842-40C3-4F8B-8E04-647A43CD5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439AD-FEA8-4486-96FC-4C95317B4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C6927-F981-4365-9121-23709A812C29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49ACA-1544-4506-8285-B58179222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AD220-FEBF-4D2C-AC9B-B999ECCF3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DC1C6-7913-41B2-B057-3F7B90418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E9D4CCE-DA20-4FF9-824A-688D8BAF08CB}"/>
              </a:ext>
            </a:extLst>
          </p:cNvPr>
          <p:cNvSpPr txBox="1"/>
          <p:nvPr/>
        </p:nvSpPr>
        <p:spPr>
          <a:xfrm>
            <a:off x="8821040" y="5949581"/>
            <a:ext cx="3268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Town of Needham PPBC</a:t>
            </a:r>
          </a:p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Needham Public Schools Administration</a:t>
            </a:r>
          </a:p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Bargmann Hendrie + Archetype, Inc.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4AA8DE-E974-4F47-B917-20750ED22C1B}"/>
              </a:ext>
            </a:extLst>
          </p:cNvPr>
          <p:cNvSpPr txBox="1"/>
          <p:nvPr/>
        </p:nvSpPr>
        <p:spPr>
          <a:xfrm>
            <a:off x="8007878" y="2547770"/>
            <a:ext cx="40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EMERY GROVER BUILDING</a:t>
            </a:r>
          </a:p>
        </p:txBody>
      </p:sp>
      <p:pic>
        <p:nvPicPr>
          <p:cNvPr id="9" name="Content Placeholder 15" descr="A building that has a sign on the side of a road&#10;&#10;Description automatically generated">
            <a:extLst>
              <a:ext uri="{FF2B5EF4-FFF2-40B4-BE49-F238E27FC236}">
                <a16:creationId xmlns:a16="http://schemas.microsoft.com/office/drawing/2014/main" id="{8137FDF1-2289-4D08-8E07-0B1789979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8" r="14468" b="26858"/>
          <a:stretch/>
        </p:blipFill>
        <p:spPr>
          <a:xfrm>
            <a:off x="0" y="0"/>
            <a:ext cx="84713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38551-DA13-4326-88BF-A686904E4035}"/>
              </a:ext>
            </a:extLst>
          </p:cNvPr>
          <p:cNvSpPr txBox="1"/>
          <p:nvPr/>
        </p:nvSpPr>
        <p:spPr>
          <a:xfrm>
            <a:off x="8007877" y="2926384"/>
            <a:ext cx="4081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Renovation for the </a:t>
            </a:r>
          </a:p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Needham Public Schools Administration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B6F58-6884-488A-B5EB-57ADD228CAC3}"/>
              </a:ext>
            </a:extLst>
          </p:cNvPr>
          <p:cNvSpPr txBox="1"/>
          <p:nvPr/>
        </p:nvSpPr>
        <p:spPr>
          <a:xfrm>
            <a:off x="8007876" y="3848566"/>
            <a:ext cx="408129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Presentation to the </a:t>
            </a:r>
          </a:p>
          <a:p>
            <a:pPr algn="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Annual Town Meeting</a:t>
            </a:r>
          </a:p>
          <a:p>
            <a:pPr algn="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May 2, 4, 9 &amp; 11, 2022</a:t>
            </a:r>
          </a:p>
          <a:p>
            <a:pPr algn="r"/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32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Warrant Article #21</a:t>
            </a:r>
          </a:p>
          <a:p>
            <a:pPr algn="r"/>
            <a:r>
              <a:rPr lang="en-US" sz="32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pPr algn="r"/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0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55072D8-446E-4267-8323-4220E89B0E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2687" r="11509" b="2188"/>
          <a:stretch/>
        </p:blipFill>
        <p:spPr>
          <a:xfrm>
            <a:off x="530996" y="184245"/>
            <a:ext cx="8572061" cy="652363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293C8682-0687-4083-B1C4-674585EAB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657" y="490977"/>
            <a:ext cx="322957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u="sng" dirty="0">
                <a:solidFill>
                  <a:srgbClr val="002060"/>
                </a:solidFill>
                <a:latin typeface="Arial Narrow" panose="020B0606020202030204" pitchFamily="34" charset="0"/>
              </a:rPr>
              <a:t>This project includes </a:t>
            </a: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HILLSIDE SCHOOL</a:t>
            </a:r>
          </a:p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RENOVATIONS </a:t>
            </a:r>
          </a:p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FOR </a:t>
            </a:r>
          </a:p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TEMPORARY</a:t>
            </a:r>
          </a:p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SCHOOL ADMIN. </a:t>
            </a:r>
          </a:p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OFFICES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AB51A-DAFE-488F-ABC5-F2A69792F79F}"/>
              </a:ext>
            </a:extLst>
          </p:cNvPr>
          <p:cNvSpPr txBox="1"/>
          <p:nvPr/>
        </p:nvSpPr>
        <p:spPr>
          <a:xfrm>
            <a:off x="8141032" y="5667375"/>
            <a:ext cx="2900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Demolish link to Modular Classrooms</a:t>
            </a:r>
          </a:p>
          <a:p>
            <a:r>
              <a:rPr lang="en-US" sz="1400" dirty="0"/>
              <a:t>Drain systems and mothball building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902174-8594-4055-85F5-77F7D5828CF5}"/>
              </a:ext>
            </a:extLst>
          </p:cNvPr>
          <p:cNvCxnSpPr/>
          <p:nvPr/>
        </p:nvCxnSpPr>
        <p:spPr>
          <a:xfrm flipH="1" flipV="1">
            <a:off x="7743825" y="5105400"/>
            <a:ext cx="397207" cy="723900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76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9A37B-7F5F-498D-896D-148D4CAC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 request your support for Article #21 </a:t>
            </a:r>
            <a:r>
              <a:rPr lang="en-US" u="sng" dirty="0"/>
              <a:t>Appropriate for Emery Grover Renovations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F84FD-1D5A-4868-AEAD-0EF285E2F5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699" y="2141537"/>
            <a:ext cx="547030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Renovates and restores Needham’s oldest public historic building</a:t>
            </a:r>
          </a:p>
          <a:p>
            <a:r>
              <a:rPr lang="en-US" dirty="0"/>
              <a:t>Full Core &amp; Shell renovation </a:t>
            </a:r>
          </a:p>
          <a:p>
            <a:r>
              <a:rPr lang="en-US" dirty="0"/>
              <a:t>New energy efficient windows &amp; roof</a:t>
            </a:r>
          </a:p>
          <a:p>
            <a:r>
              <a:rPr lang="en-US" dirty="0"/>
              <a:t>New  energy efficient HVAC</a:t>
            </a:r>
          </a:p>
          <a:p>
            <a:r>
              <a:rPr lang="en-US" dirty="0"/>
              <a:t>Emergency exit stairs &amp; automatic sprinklers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Structural upgrades to code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ADA/MAAB  accessible, entrance, elevator, bathrooms &amp; etc.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23200-8709-4624-B812-DDF82CDBD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9776" y="2141537"/>
            <a:ext cx="547030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Unanimous support from Needham Historic Commission</a:t>
            </a:r>
          </a:p>
          <a:p>
            <a:r>
              <a:rPr lang="en-US" dirty="0"/>
              <a:t>CPC funding of $6M approved</a:t>
            </a:r>
          </a:p>
          <a:p>
            <a:r>
              <a:rPr lang="en-US" dirty="0"/>
              <a:t>$19.4M funding includes CPA funds</a:t>
            </a:r>
          </a:p>
          <a:p>
            <a:r>
              <a:rPr lang="en-US" dirty="0"/>
              <a:t>Includes funding for Hillside renovations for temp office space</a:t>
            </a:r>
          </a:p>
          <a:p>
            <a:r>
              <a:rPr lang="en-US" dirty="0"/>
              <a:t>Potential $2M added contingency funding in Oct ‘22 STM pending bid results per PPBC DD estimate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84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0FD48D9C-F171-47EB-A595-AF88CD873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9" b="4798"/>
          <a:stretch/>
        </p:blipFill>
        <p:spPr bwMode="auto">
          <a:xfrm>
            <a:off x="6096009" y="3429000"/>
            <a:ext cx="609599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2904A497-738F-46DF-8F22-6C468E780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5277" y="310671"/>
            <a:ext cx="523546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The Emery Grover Building </a:t>
            </a:r>
          </a:p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was constructed in 1898</a:t>
            </a:r>
          </a:p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It was listed on the </a:t>
            </a:r>
          </a:p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National Register of Historic Places in 1987</a:t>
            </a:r>
          </a:p>
        </p:txBody>
      </p:sp>
      <p:pic>
        <p:nvPicPr>
          <p:cNvPr id="5" name="Content Placeholder 9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2301CB69-22D5-4353-8222-31A04A6A1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2" t="5311" r="5170" b="58099"/>
          <a:stretch/>
        </p:blipFill>
        <p:spPr>
          <a:xfrm>
            <a:off x="0" y="0"/>
            <a:ext cx="6573897" cy="3896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FB4BAB-AAB4-4D89-B7B6-2A27216DD034}"/>
              </a:ext>
            </a:extLst>
          </p:cNvPr>
          <p:cNvSpPr txBox="1"/>
          <p:nvPr/>
        </p:nvSpPr>
        <p:spPr>
          <a:xfrm>
            <a:off x="354279" y="4454999"/>
            <a:ext cx="5600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Originally constructed as a High School, then used as a Middle School and Elementary School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it has been the home for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School Administration since 1947 </a:t>
            </a:r>
          </a:p>
        </p:txBody>
      </p:sp>
    </p:spTree>
    <p:extLst>
      <p:ext uri="{BB962C8B-B14F-4D97-AF65-F5344CB8AC3E}">
        <p14:creationId xmlns:p14="http://schemas.microsoft.com/office/powerpoint/2010/main" val="283722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650D35C1-1B33-4F57-B047-8459C7659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5" t="4068" r="18393" b="8701"/>
          <a:stretch/>
        </p:blipFill>
        <p:spPr>
          <a:xfrm>
            <a:off x="4001146" y="0"/>
            <a:ext cx="6120676" cy="6858000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9E30AE70-1913-4662-9771-4B1C33265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8913" y="312291"/>
            <a:ext cx="211495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PROPOSED </a:t>
            </a:r>
          </a:p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SITE PLAN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13BEFB-2736-47ED-8505-36137B2FB7BA}"/>
              </a:ext>
            </a:extLst>
          </p:cNvPr>
          <p:cNvSpPr txBox="1"/>
          <p:nvPr/>
        </p:nvSpPr>
        <p:spPr>
          <a:xfrm>
            <a:off x="4657828" y="6488668"/>
            <a:ext cx="6128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latin typeface="Arial Narrow" panose="020B0606020202030204" pitchFamily="34" charset="0"/>
              </a:rPr>
              <a:t>Parking lot removed on Highland Ave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5E2845-526E-489E-8AC6-D477903A7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913322" cy="4177369"/>
          </a:xfrm>
          <a:prstGeom prst="rect">
            <a:avLst/>
          </a:prstGeom>
        </p:spPr>
      </p:pic>
      <p:pic>
        <p:nvPicPr>
          <p:cNvPr id="9" name="Picture 8" descr="A picture containing text, building, road, outdoor&#10;&#10;Description automatically generated">
            <a:extLst>
              <a:ext uri="{FF2B5EF4-FFF2-40B4-BE49-F238E27FC236}">
                <a16:creationId xmlns:a16="http://schemas.microsoft.com/office/drawing/2014/main" id="{0D7A980D-BD66-4B20-97FB-1EADB8E3C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46536"/>
            <a:ext cx="3917195" cy="26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63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18E6564F-99CB-4815-A381-FC2A11C3C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98727" cy="6858000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146D57E8-4493-41DF-B94D-4FA50D5F1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34" y="310671"/>
            <a:ext cx="112728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LOWER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5F6E7F-88C3-4589-A365-453F889E88F8}"/>
              </a:ext>
            </a:extLst>
          </p:cNvPr>
          <p:cNvSpPr txBox="1">
            <a:spLocks/>
          </p:cNvSpPr>
          <p:nvPr/>
        </p:nvSpPr>
        <p:spPr>
          <a:xfrm>
            <a:off x="1336969" y="1638300"/>
            <a:ext cx="8296967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  <a:defRPr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D920C3-DFD5-4CFA-8857-189E0E8522E9}"/>
              </a:ext>
            </a:extLst>
          </p:cNvPr>
          <p:cNvSpPr txBox="1"/>
          <p:nvPr/>
        </p:nvSpPr>
        <p:spPr>
          <a:xfrm>
            <a:off x="5028252" y="1144562"/>
            <a:ext cx="179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Student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6B6FCF-8979-41F8-B4E2-099A7D21C800}"/>
              </a:ext>
            </a:extLst>
          </p:cNvPr>
          <p:cNvSpPr txBox="1"/>
          <p:nvPr/>
        </p:nvSpPr>
        <p:spPr>
          <a:xfrm>
            <a:off x="997746" y="2947532"/>
            <a:ext cx="1797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Student </a:t>
            </a:r>
          </a:p>
          <a:p>
            <a:r>
              <a:rPr lang="en-US" dirty="0"/>
              <a:t>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D8DCCC-0D54-480E-A131-4B96555F633B}"/>
              </a:ext>
            </a:extLst>
          </p:cNvPr>
          <p:cNvSpPr txBox="1"/>
          <p:nvPr/>
        </p:nvSpPr>
        <p:spPr>
          <a:xfrm>
            <a:off x="8459795" y="2958135"/>
            <a:ext cx="2138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Distribution </a:t>
            </a:r>
          </a:p>
          <a:p>
            <a:r>
              <a:rPr lang="en-US" dirty="0"/>
              <a:t>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2EF0B4-3F6F-4EF7-806F-5FDEC1FC5300}"/>
              </a:ext>
            </a:extLst>
          </p:cNvPr>
          <p:cNvSpPr txBox="1"/>
          <p:nvPr/>
        </p:nvSpPr>
        <p:spPr>
          <a:xfrm>
            <a:off x="9120045" y="1374888"/>
            <a:ext cx="1045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</a:t>
            </a:r>
          </a:p>
          <a:p>
            <a:r>
              <a:rPr lang="en-US" dirty="0"/>
              <a:t>Loading</a:t>
            </a:r>
          </a:p>
          <a:p>
            <a:r>
              <a:rPr lang="en-US" dirty="0"/>
              <a:t> Dock</a:t>
            </a:r>
          </a:p>
        </p:txBody>
      </p:sp>
    </p:spTree>
    <p:extLst>
      <p:ext uri="{BB962C8B-B14F-4D97-AF65-F5344CB8AC3E}">
        <p14:creationId xmlns:p14="http://schemas.microsoft.com/office/powerpoint/2010/main" val="2582998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94AC10-CD48-4F25-9F9F-FC02ECB0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39" y="69062"/>
            <a:ext cx="10598727" cy="6858000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146D57E8-4493-41DF-B94D-4FA50D5F1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34" y="310671"/>
            <a:ext cx="112728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FIRST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5F6E7F-88C3-4589-A365-453F889E88F8}"/>
              </a:ext>
            </a:extLst>
          </p:cNvPr>
          <p:cNvSpPr txBox="1">
            <a:spLocks/>
          </p:cNvSpPr>
          <p:nvPr/>
        </p:nvSpPr>
        <p:spPr>
          <a:xfrm>
            <a:off x="1336969" y="1638300"/>
            <a:ext cx="8296967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  <a:defRPr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3B88F7-A137-4507-A840-8CE99DEA6ED0}"/>
              </a:ext>
            </a:extLst>
          </p:cNvPr>
          <p:cNvSpPr txBox="1"/>
          <p:nvPr/>
        </p:nvSpPr>
        <p:spPr>
          <a:xfrm>
            <a:off x="6413932" y="1226338"/>
            <a:ext cx="203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Human Resources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B2A9C-EEAA-430C-886C-B6A09FEF50F5}"/>
              </a:ext>
            </a:extLst>
          </p:cNvPr>
          <p:cNvSpPr txBox="1"/>
          <p:nvPr/>
        </p:nvSpPr>
        <p:spPr>
          <a:xfrm>
            <a:off x="10112826" y="3105834"/>
            <a:ext cx="148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Community</a:t>
            </a:r>
          </a:p>
          <a:p>
            <a:r>
              <a:rPr lang="en-US" dirty="0"/>
              <a:t> Education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68FE90-98FD-4078-B5A1-E4AFB40C0539}"/>
              </a:ext>
            </a:extLst>
          </p:cNvPr>
          <p:cNvSpPr txBox="1"/>
          <p:nvPr/>
        </p:nvSpPr>
        <p:spPr>
          <a:xfrm>
            <a:off x="3405570" y="1005686"/>
            <a:ext cx="203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Transportation &amp; </a:t>
            </a:r>
          </a:p>
          <a:p>
            <a:r>
              <a:rPr lang="en-US" dirty="0"/>
              <a:t>Nutrition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E33DDC-D11C-4FC6-B0D8-990CBECE479E}"/>
              </a:ext>
            </a:extLst>
          </p:cNvPr>
          <p:cNvSpPr txBox="1"/>
          <p:nvPr/>
        </p:nvSpPr>
        <p:spPr>
          <a:xfrm>
            <a:off x="242441" y="2736502"/>
            <a:ext cx="25962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Handicapped access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Ramp to the parking</a:t>
            </a:r>
          </a:p>
          <a:p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elevator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Entry Vestibule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7D0D888-F356-4240-B96F-AFC2469CA46C}"/>
              </a:ext>
            </a:extLst>
          </p:cNvPr>
          <p:cNvCxnSpPr>
            <a:cxnSpLocks/>
          </p:cNvCxnSpPr>
          <p:nvPr/>
        </p:nvCxnSpPr>
        <p:spPr>
          <a:xfrm>
            <a:off x="2838729" y="3244334"/>
            <a:ext cx="566841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2F1B90-3BE0-43E4-BA8A-3D5C44E238CC}"/>
              </a:ext>
            </a:extLst>
          </p:cNvPr>
          <p:cNvCxnSpPr>
            <a:cxnSpLocks/>
          </p:cNvCxnSpPr>
          <p:nvPr/>
        </p:nvCxnSpPr>
        <p:spPr>
          <a:xfrm>
            <a:off x="2220686" y="3876949"/>
            <a:ext cx="2202159" cy="13864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D0328E7-E739-4A00-8EA1-1481C35CF240}"/>
              </a:ext>
            </a:extLst>
          </p:cNvPr>
          <p:cNvCxnSpPr>
            <a:cxnSpLocks/>
          </p:cNvCxnSpPr>
          <p:nvPr/>
        </p:nvCxnSpPr>
        <p:spPr>
          <a:xfrm>
            <a:off x="2227233" y="4503699"/>
            <a:ext cx="1005824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FE7D144-4521-40F8-AFF9-275572C10EE7}"/>
              </a:ext>
            </a:extLst>
          </p:cNvPr>
          <p:cNvSpPr txBox="1"/>
          <p:nvPr/>
        </p:nvSpPr>
        <p:spPr>
          <a:xfrm>
            <a:off x="4371485" y="5380686"/>
            <a:ext cx="1758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Registration &amp; </a:t>
            </a:r>
          </a:p>
          <a:p>
            <a:pPr algn="ctr"/>
            <a:r>
              <a:rPr lang="en-US" dirty="0"/>
              <a:t>Family Welcome</a:t>
            </a:r>
          </a:p>
        </p:txBody>
      </p:sp>
    </p:spTree>
    <p:extLst>
      <p:ext uri="{BB962C8B-B14F-4D97-AF65-F5344CB8AC3E}">
        <p14:creationId xmlns:p14="http://schemas.microsoft.com/office/powerpoint/2010/main" val="3598488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C02A15F9-51AA-4CC7-8B28-1F3A600DC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98727" cy="6858000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146D57E8-4493-41DF-B94D-4FA50D5F1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34" y="310671"/>
            <a:ext cx="112728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SECOND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5F6E7F-88C3-4589-A365-453F889E88F8}"/>
              </a:ext>
            </a:extLst>
          </p:cNvPr>
          <p:cNvSpPr txBox="1">
            <a:spLocks/>
          </p:cNvSpPr>
          <p:nvPr/>
        </p:nvSpPr>
        <p:spPr>
          <a:xfrm>
            <a:off x="1336969" y="1638300"/>
            <a:ext cx="8296967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  <a:defRPr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CC3991-1BED-4BE4-8E81-D895D9D09A74}"/>
              </a:ext>
            </a:extLst>
          </p:cNvPr>
          <p:cNvSpPr txBox="1"/>
          <p:nvPr/>
        </p:nvSpPr>
        <p:spPr>
          <a:xfrm>
            <a:off x="4376581" y="1048973"/>
            <a:ext cx="300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Superintendent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E3293-736F-43DE-8AC1-4FA985AC4591}"/>
              </a:ext>
            </a:extLst>
          </p:cNvPr>
          <p:cNvSpPr txBox="1"/>
          <p:nvPr/>
        </p:nvSpPr>
        <p:spPr>
          <a:xfrm>
            <a:off x="532478" y="2541976"/>
            <a:ext cx="3008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Information </a:t>
            </a:r>
          </a:p>
          <a:p>
            <a:r>
              <a:rPr lang="en-US" dirty="0"/>
              <a:t>Technology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79AB00-DF5E-4EA3-B60D-0B256753AB3E}"/>
              </a:ext>
            </a:extLst>
          </p:cNvPr>
          <p:cNvSpPr txBox="1"/>
          <p:nvPr/>
        </p:nvSpPr>
        <p:spPr>
          <a:xfrm>
            <a:off x="8279571" y="2541976"/>
            <a:ext cx="300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Finance</a:t>
            </a:r>
          </a:p>
        </p:txBody>
      </p:sp>
    </p:spTree>
    <p:extLst>
      <p:ext uri="{BB962C8B-B14F-4D97-AF65-F5344CB8AC3E}">
        <p14:creationId xmlns:p14="http://schemas.microsoft.com/office/powerpoint/2010/main" val="2587304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02729B00-C508-4165-9370-F64792EE2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6" y="-213807"/>
            <a:ext cx="10598727" cy="6858000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146D57E8-4493-41DF-B94D-4FA50D5F1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34" y="310671"/>
            <a:ext cx="112728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5F6E7F-88C3-4589-A365-453F889E88F8}"/>
              </a:ext>
            </a:extLst>
          </p:cNvPr>
          <p:cNvSpPr txBox="1">
            <a:spLocks/>
          </p:cNvSpPr>
          <p:nvPr/>
        </p:nvSpPr>
        <p:spPr>
          <a:xfrm>
            <a:off x="1336969" y="1638300"/>
            <a:ext cx="8296967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  <a:defRPr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90375-60A2-4560-92C2-6686D5636CE9}"/>
              </a:ext>
            </a:extLst>
          </p:cNvPr>
          <p:cNvSpPr txBox="1"/>
          <p:nvPr/>
        </p:nvSpPr>
        <p:spPr>
          <a:xfrm>
            <a:off x="4694556" y="878530"/>
            <a:ext cx="300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Conference Room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5D9420-6933-41F1-9344-208EF0CF9331}"/>
              </a:ext>
            </a:extLst>
          </p:cNvPr>
          <p:cNvSpPr txBox="1"/>
          <p:nvPr/>
        </p:nvSpPr>
        <p:spPr>
          <a:xfrm>
            <a:off x="740226" y="2691013"/>
            <a:ext cx="18178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/>
              <a:t>New Dormer for </a:t>
            </a:r>
            <a:endParaRPr lang="en-US" dirty="0"/>
          </a:p>
          <a:p>
            <a:pPr algn="r"/>
            <a:r>
              <a:rPr lang="en-US" dirty="0"/>
              <a:t>Mech. Rm.</a:t>
            </a:r>
          </a:p>
          <a:p>
            <a:pPr algn="r"/>
            <a:endParaRPr lang="en-US" dirty="0"/>
          </a:p>
          <a:p>
            <a:pPr algn="r"/>
            <a:r>
              <a:rPr lang="en-US" dirty="0"/>
              <a:t>Elevator</a:t>
            </a:r>
          </a:p>
          <a:p>
            <a:pPr algn="r"/>
            <a:r>
              <a:rPr lang="en-US" dirty="0"/>
              <a:t>  </a:t>
            </a:r>
          </a:p>
          <a:p>
            <a:pPr algn="r"/>
            <a:r>
              <a:rPr lang="en-US" dirty="0"/>
              <a:t>Stair</a:t>
            </a:r>
          </a:p>
          <a:p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1DA3FBC-B171-413F-8777-8DDCC1C2430B}"/>
              </a:ext>
            </a:extLst>
          </p:cNvPr>
          <p:cNvCxnSpPr/>
          <p:nvPr/>
        </p:nvCxnSpPr>
        <p:spPr>
          <a:xfrm>
            <a:off x="2558064" y="3200197"/>
            <a:ext cx="1224366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49CD37-46A1-4C9B-8132-387394561F75}"/>
              </a:ext>
            </a:extLst>
          </p:cNvPr>
          <p:cNvCxnSpPr>
            <a:cxnSpLocks/>
          </p:cNvCxnSpPr>
          <p:nvPr/>
        </p:nvCxnSpPr>
        <p:spPr>
          <a:xfrm>
            <a:off x="2558064" y="3706675"/>
            <a:ext cx="1040986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91019F1-14C3-4240-8F85-EB9B22E5B9C8}"/>
              </a:ext>
            </a:extLst>
          </p:cNvPr>
          <p:cNvSpPr txBox="1"/>
          <p:nvPr/>
        </p:nvSpPr>
        <p:spPr>
          <a:xfrm>
            <a:off x="4771679" y="5219700"/>
            <a:ext cx="3008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Conference Room</a:t>
            </a:r>
          </a:p>
          <a:p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424F9E0-9461-474F-9E3E-9EE4CA087113}"/>
              </a:ext>
            </a:extLst>
          </p:cNvPr>
          <p:cNvCxnSpPr>
            <a:cxnSpLocks/>
          </p:cNvCxnSpPr>
          <p:nvPr/>
        </p:nvCxnSpPr>
        <p:spPr>
          <a:xfrm>
            <a:off x="2558064" y="4224441"/>
            <a:ext cx="830009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655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146D57E8-4493-41DF-B94D-4FA50D5F1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34" y="310671"/>
            <a:ext cx="112728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None/>
              <a:tabLst>
                <a:tab pos="7483475" algn="l"/>
              </a:tabLst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Third Level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5F6E7F-88C3-4589-A365-453F889E88F8}"/>
              </a:ext>
            </a:extLst>
          </p:cNvPr>
          <p:cNvSpPr txBox="1">
            <a:spLocks/>
          </p:cNvSpPr>
          <p:nvPr/>
        </p:nvSpPr>
        <p:spPr>
          <a:xfrm>
            <a:off x="1336969" y="1638300"/>
            <a:ext cx="8296967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  <a:defRPr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10" descr="A picture containing indoor, ceiling, room, building&#10;&#10;Description automatically generated">
            <a:extLst>
              <a:ext uri="{FF2B5EF4-FFF2-40B4-BE49-F238E27FC236}">
                <a16:creationId xmlns:a16="http://schemas.microsoft.com/office/drawing/2014/main" id="{362D8D46-74A1-42B4-9A46-A862CA232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812"/>
            <a:ext cx="6096000" cy="406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565804-17E2-4AF8-B9A2-2F40C21A69FA}"/>
              </a:ext>
            </a:extLst>
          </p:cNvPr>
          <p:cNvSpPr txBox="1"/>
          <p:nvPr/>
        </p:nvSpPr>
        <p:spPr>
          <a:xfrm>
            <a:off x="329892" y="5640123"/>
            <a:ext cx="11532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Repurpose the top level for the Main  Conference Room – keeping the existing trusses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68E7B71-A8BC-4F7A-A393-6E37008AB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5431" r="4717" b="4193"/>
          <a:stretch/>
        </p:blipFill>
        <p:spPr>
          <a:xfrm>
            <a:off x="6053268" y="1162810"/>
            <a:ext cx="6230682" cy="405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21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6D669-EA76-448D-973F-30D2ACAA7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42" y="360609"/>
            <a:ext cx="5146596" cy="515155"/>
          </a:xfrm>
        </p:spPr>
        <p:txBody>
          <a:bodyPr>
            <a:normAutofit/>
          </a:bodyPr>
          <a:lstStyle/>
          <a:p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Renovates the historic building shell </a:t>
            </a:r>
          </a:p>
        </p:txBody>
      </p:sp>
      <p:pic>
        <p:nvPicPr>
          <p:cNvPr id="6" name="Content Placeholder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1695FD46-8FB6-42C5-BDE2-188BBAF64F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11238" r="3143" b="4897"/>
          <a:stretch/>
        </p:blipFill>
        <p:spPr>
          <a:xfrm>
            <a:off x="6143552" y="3119716"/>
            <a:ext cx="6051646" cy="3678587"/>
          </a:xfrm>
        </p:spPr>
      </p:pic>
      <p:pic>
        <p:nvPicPr>
          <p:cNvPr id="8" name="Content Placeholder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339501DC-D3E8-45C4-BC18-1C6D78E935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42" y="997669"/>
            <a:ext cx="6061365" cy="3922060"/>
          </a:xfr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850F9CC-D231-4558-B880-B80B9BF9D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9" b="4798"/>
          <a:stretch/>
        </p:blipFill>
        <p:spPr bwMode="auto">
          <a:xfrm>
            <a:off x="6537863" y="-1"/>
            <a:ext cx="5546155" cy="311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35E733-3A8F-4AE0-9DBF-4E64B5603706}"/>
              </a:ext>
            </a:extLst>
          </p:cNvPr>
          <p:cNvSpPr txBox="1"/>
          <p:nvPr/>
        </p:nvSpPr>
        <p:spPr>
          <a:xfrm>
            <a:off x="1038568" y="4803820"/>
            <a:ext cx="50098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North portico vestibule creates an accessible entrance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New dormer houses elevator, stair &amp;  mechanical equipment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1573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2891</TotalTime>
  <Words>330</Words>
  <Application>Microsoft Office PowerPoint</Application>
  <PresentationFormat>Widescreen</PresentationFormat>
  <Paragraphs>88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Renovates the historic building shell </vt:lpstr>
      <vt:lpstr>PowerPoint Presentation</vt:lpstr>
      <vt:lpstr>We request your support for Article #21 Appropriate for Emery Grover Renovations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Thornton, Jason</dc:creator>
  <cp:lastModifiedBy>Henry Haff</cp:lastModifiedBy>
  <cp:revision>138</cp:revision>
  <cp:lastPrinted>2020-01-31T18:38:27Z</cp:lastPrinted>
  <dcterms:created xsi:type="dcterms:W3CDTF">2020-01-17T19:45:13Z</dcterms:created>
  <dcterms:modified xsi:type="dcterms:W3CDTF">2022-04-21T19:51:22Z</dcterms:modified>
</cp:coreProperties>
</file>